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5" r:id="rId4"/>
    <p:sldId id="259" r:id="rId5"/>
    <p:sldId id="260" r:id="rId6"/>
    <p:sldId id="267" r:id="rId7"/>
    <p:sldId id="268" r:id="rId8"/>
    <p:sldId id="269" r:id="rId9"/>
  </p:sldIdLst>
  <p:sldSz cx="7200900" cy="9361488"/>
  <p:notesSz cx="6858000" cy="9945688"/>
  <p:defaultTextStyle>
    <a:defPPr>
      <a:defRPr lang="en-US"/>
    </a:defPPr>
    <a:lvl1pPr marL="0" algn="l" defTabSz="94640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3202" algn="l" defTabSz="94640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46404" algn="l" defTabSz="94640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19606" algn="l" defTabSz="94640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92808" algn="l" defTabSz="94640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66010" algn="l" defTabSz="94640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39212" algn="l" defTabSz="94640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12414" algn="l" defTabSz="94640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785616" algn="l" defTabSz="94640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5" autoAdjust="0"/>
    <p:restoredTop sz="94590" autoAdjust="0"/>
  </p:normalViewPr>
  <p:slideViewPr>
    <p:cSldViewPr>
      <p:cViewPr>
        <p:scale>
          <a:sx n="100" d="100"/>
          <a:sy n="100" d="100"/>
        </p:scale>
        <p:origin x="-1374" y="-72"/>
      </p:cViewPr>
      <p:guideLst>
        <p:guide orient="horz" pos="2949"/>
        <p:guide pos="22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68" y="2908131"/>
            <a:ext cx="6120765" cy="20066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0135" y="5304843"/>
            <a:ext cx="5040630" cy="2392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F74F2-EE0E-43AD-9052-26BEEEC5E264}" type="datetimeFigureOut">
              <a:rPr lang="en-ZA" smtClean="0"/>
              <a:t>2016/01/27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0930-5C8B-44B7-8F79-9A96C74C2211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68875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F74F2-EE0E-43AD-9052-26BEEEC5E264}" type="datetimeFigureOut">
              <a:rPr lang="en-ZA" smtClean="0"/>
              <a:t>2016/01/27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0930-5C8B-44B7-8F79-9A96C74C2211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21516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11764" y="511415"/>
            <a:ext cx="1275159" cy="10904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3786" y="511415"/>
            <a:ext cx="3707963" cy="10904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F74F2-EE0E-43AD-9052-26BEEEC5E264}" type="datetimeFigureOut">
              <a:rPr lang="en-ZA" smtClean="0"/>
              <a:t>2016/01/27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0930-5C8B-44B7-8F79-9A96C74C2211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24758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F74F2-EE0E-43AD-9052-26BEEEC5E264}" type="datetimeFigureOut">
              <a:rPr lang="en-ZA" smtClean="0"/>
              <a:t>2016/01/27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0930-5C8B-44B7-8F79-9A96C74C2211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78609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821" y="6015623"/>
            <a:ext cx="6120765" cy="185929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821" y="3967800"/>
            <a:ext cx="6120765" cy="204782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F74F2-EE0E-43AD-9052-26BEEEC5E264}" type="datetimeFigureOut">
              <a:rPr lang="en-ZA" smtClean="0"/>
              <a:t>2016/01/27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0930-5C8B-44B7-8F79-9A96C74C2211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64889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3787" y="2981807"/>
            <a:ext cx="2491561" cy="84340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5362" y="2981807"/>
            <a:ext cx="2491562" cy="84340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F74F2-EE0E-43AD-9052-26BEEEC5E264}" type="datetimeFigureOut">
              <a:rPr lang="en-ZA" smtClean="0"/>
              <a:t>2016/01/27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0930-5C8B-44B7-8F79-9A96C74C2211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02529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374894"/>
            <a:ext cx="6480810" cy="15602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45" y="2095500"/>
            <a:ext cx="3181648" cy="87330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0045" y="2968805"/>
            <a:ext cx="3181648" cy="539369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57957" y="2095500"/>
            <a:ext cx="3182898" cy="87330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57957" y="2968805"/>
            <a:ext cx="3182898" cy="539369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F74F2-EE0E-43AD-9052-26BEEEC5E264}" type="datetimeFigureOut">
              <a:rPr lang="en-ZA" smtClean="0"/>
              <a:t>2016/01/27</a:t>
            </a:fld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0930-5C8B-44B7-8F79-9A96C74C2211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77533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F74F2-EE0E-43AD-9052-26BEEEC5E264}" type="datetimeFigureOut">
              <a:rPr lang="en-ZA" smtClean="0"/>
              <a:t>2016/01/27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0930-5C8B-44B7-8F79-9A96C74C2211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33720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F74F2-EE0E-43AD-9052-26BEEEC5E264}" type="datetimeFigureOut">
              <a:rPr lang="en-ZA" smtClean="0"/>
              <a:t>2016/01/27</a:t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0930-5C8B-44B7-8F79-9A96C74C2211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51021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6" y="372726"/>
            <a:ext cx="2369046" cy="15862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5353" y="372728"/>
            <a:ext cx="4025503" cy="79897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0046" y="1958980"/>
            <a:ext cx="2369046" cy="64035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F74F2-EE0E-43AD-9052-26BEEEC5E264}" type="datetimeFigureOut">
              <a:rPr lang="en-ZA" smtClean="0"/>
              <a:t>2016/01/27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0930-5C8B-44B7-8F79-9A96C74C2211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18231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427" y="6553041"/>
            <a:ext cx="4320540" cy="77362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11427" y="836466"/>
            <a:ext cx="4320540" cy="56168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11427" y="7326665"/>
            <a:ext cx="4320540" cy="109867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F74F2-EE0E-43AD-9052-26BEEEC5E264}" type="datetimeFigureOut">
              <a:rPr lang="en-ZA" smtClean="0"/>
              <a:t>2016/01/27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0930-5C8B-44B7-8F79-9A96C74C2211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01812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45" y="374894"/>
            <a:ext cx="6480810" cy="1560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45" y="2184349"/>
            <a:ext cx="6480810" cy="6178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045" y="8676714"/>
            <a:ext cx="1680210" cy="4984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F74F2-EE0E-43AD-9052-26BEEEC5E264}" type="datetimeFigureOut">
              <a:rPr lang="en-ZA" smtClean="0"/>
              <a:t>2016/01/27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60308" y="8676714"/>
            <a:ext cx="2280285" cy="4984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0645" y="8676714"/>
            <a:ext cx="1680210" cy="4984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10930-5C8B-44B7-8F79-9A96C74C2211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1839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75" y="3744640"/>
            <a:ext cx="6840760" cy="2446117"/>
          </a:xfrm>
        </p:spPr>
        <p:txBody>
          <a:bodyPr>
            <a:normAutofit/>
          </a:bodyPr>
          <a:lstStyle/>
          <a:p>
            <a:r>
              <a:rPr lang="en-ZA" dirty="0" smtClean="0">
                <a:solidFill>
                  <a:srgbClr val="002060"/>
                </a:solidFill>
                <a:latin typeface="Britannic Bold" pitchFamily="34" charset="0"/>
                <a:cs typeface="Arial" pitchFamily="34" charset="0"/>
              </a:rPr>
              <a:t>JD Electrical </a:t>
            </a:r>
            <a:endParaRPr lang="en-ZA" dirty="0">
              <a:solidFill>
                <a:srgbClr val="002060"/>
              </a:solidFill>
              <a:latin typeface="Britannic Bold" pitchFamily="34" charset="0"/>
              <a:cs typeface="Arial" pitchFamily="34" charset="0"/>
            </a:endParaRPr>
          </a:p>
        </p:txBody>
      </p:sp>
      <p:sp>
        <p:nvSpPr>
          <p:cNvPr id="6" name="Text Box 1"/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0" y="6552952"/>
            <a:ext cx="7200900" cy="280853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4640" tIns="47320" rIns="94640" bIns="47320" anchor="t" upright="1">
            <a:normAutofit fontScale="55000" lnSpcReduction="200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en-ZA" sz="1400" b="1" u="sng" dirty="0">
              <a:solidFill>
                <a:srgbClr val="FFFFFF"/>
              </a:solidFill>
              <a:latin typeface="Forte"/>
            </a:endParaRPr>
          </a:p>
          <a:p>
            <a:pPr algn="ctr" rtl="0">
              <a:defRPr sz="1000"/>
            </a:pPr>
            <a:r>
              <a:rPr lang="en-ZA" sz="5100" b="1" dirty="0" smtClean="0">
                <a:solidFill>
                  <a:srgbClr val="002060"/>
                </a:solidFill>
                <a:latin typeface="Britannic Bold" pitchFamily="34" charset="0"/>
                <a:cs typeface="Arial" pitchFamily="34" charset="0"/>
              </a:rPr>
              <a:t>CILLIERS BUSINESS TRUST</a:t>
            </a:r>
            <a:endParaRPr lang="en-ZA" sz="5100" b="1" dirty="0">
              <a:solidFill>
                <a:srgbClr val="002060"/>
              </a:solidFill>
              <a:latin typeface="Britannic Bold" pitchFamily="34" charset="0"/>
              <a:cs typeface="Arial" pitchFamily="34" charset="0"/>
            </a:endParaRPr>
          </a:p>
          <a:p>
            <a:pPr algn="ctr" rtl="0">
              <a:defRPr sz="1000"/>
            </a:pPr>
            <a:endParaRPr lang="en-ZA" sz="4200" dirty="0">
              <a:solidFill>
                <a:srgbClr val="002060"/>
              </a:solidFill>
              <a:cs typeface="Arial" pitchFamily="34" charset="0"/>
            </a:endParaRPr>
          </a:p>
          <a:p>
            <a:pPr algn="ctr" rtl="0">
              <a:defRPr sz="1000"/>
            </a:pPr>
            <a:r>
              <a:rPr lang="en-ZA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TRUST </a:t>
            </a:r>
            <a:r>
              <a:rPr lang="en-ZA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No:  </a:t>
            </a:r>
            <a:r>
              <a:rPr lang="en-ZA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IT9819/07         </a:t>
            </a:r>
            <a:r>
              <a:rPr lang="en-ZA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Vat  No:   </a:t>
            </a:r>
            <a:r>
              <a:rPr lang="en-ZA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4110244623</a:t>
            </a:r>
          </a:p>
          <a:p>
            <a:pPr algn="ctr" rtl="0">
              <a:defRPr sz="1000"/>
            </a:pPr>
            <a:r>
              <a:rPr lang="en-ZA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Dep. Of Labour Reg. No: GS01479</a:t>
            </a:r>
            <a:endParaRPr lang="en-ZA" sz="2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 rtl="0">
              <a:defRPr sz="1000"/>
            </a:pPr>
            <a:endParaRPr lang="en-ZA" sz="1400" dirty="0">
              <a:solidFill>
                <a:srgbClr val="002060"/>
              </a:solidFill>
              <a:latin typeface="Forte"/>
            </a:endParaRPr>
          </a:p>
          <a:p>
            <a:pPr algn="ctr" rtl="0">
              <a:defRPr sz="1000"/>
            </a:pPr>
            <a:r>
              <a:rPr lang="en-ZA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Address: 12 Orange str. </a:t>
            </a:r>
            <a:r>
              <a:rPr lang="en-ZA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Brackendowns</a:t>
            </a:r>
            <a:endParaRPr lang="en-ZA" sz="25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 rtl="0">
              <a:defRPr sz="1000"/>
            </a:pPr>
            <a:r>
              <a:rPr lang="en-ZA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Alberton</a:t>
            </a:r>
            <a:r>
              <a:rPr lang="en-ZA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1448</a:t>
            </a:r>
            <a:endParaRPr lang="en-ZA" sz="25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 rtl="0">
              <a:defRPr sz="1000"/>
            </a:pPr>
            <a:endParaRPr lang="en-ZA" sz="25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 rtl="0">
              <a:defRPr sz="1000"/>
            </a:pPr>
            <a:r>
              <a:rPr lang="en-ZA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Contact Details:</a:t>
            </a:r>
            <a:r>
              <a:rPr lang="en-ZA" sz="2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Tel: (011) </a:t>
            </a:r>
            <a:r>
              <a:rPr lang="en-ZA" sz="2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868-4348, </a:t>
            </a:r>
            <a:r>
              <a:rPr lang="en-ZA" sz="2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Fax: 086 </a:t>
            </a:r>
            <a:r>
              <a:rPr lang="en-ZA" sz="2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654-9069</a:t>
            </a:r>
            <a:endParaRPr lang="en-ZA" sz="25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 rtl="0">
              <a:defRPr sz="1000"/>
            </a:pPr>
            <a:r>
              <a:rPr lang="en-ZA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E-mail: </a:t>
            </a:r>
            <a:r>
              <a:rPr lang="en-ZA" sz="2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jan@jdelectrical.co.za</a:t>
            </a:r>
            <a:endParaRPr lang="en-ZA" sz="25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6235" y="474199"/>
            <a:ext cx="3600399" cy="305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245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90" y="2016448"/>
            <a:ext cx="6480810" cy="1560248"/>
          </a:xfrm>
        </p:spPr>
        <p:txBody>
          <a:bodyPr>
            <a:normAutofit/>
          </a:bodyPr>
          <a:lstStyle/>
          <a:p>
            <a:r>
              <a:rPr lang="en-ZA" dirty="0">
                <a:solidFill>
                  <a:srgbClr val="002060"/>
                </a:solidFill>
                <a:latin typeface="Britannic Bold" pitchFamily="34" charset="0"/>
                <a:cs typeface="Arial" pitchFamily="34" charset="0"/>
              </a:rPr>
              <a:t>Company Portfolio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98" y="3456607"/>
            <a:ext cx="2592288" cy="25922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491" y="3528616"/>
            <a:ext cx="2664296" cy="25202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91" y="6192912"/>
            <a:ext cx="2484411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05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60090" y="2808535"/>
            <a:ext cx="6552728" cy="6192688"/>
          </a:xfrm>
          <a:prstGeom prst="rect">
            <a:avLst/>
          </a:prstGeom>
        </p:spPr>
        <p:txBody>
          <a:bodyPr vert="horz" lIns="94640" tIns="47320" rIns="94640" bIns="47320" rtlCol="0">
            <a:normAutofit/>
          </a:bodyPr>
          <a:lstStyle>
            <a:lvl1pPr marL="354902" indent="-354902" algn="l" defTabSz="9464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953" indent="-295751" algn="l" defTabSz="94640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3005" indent="-236601" algn="l" defTabSz="9464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6207" indent="-236601" algn="l" defTabSz="94640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29409" indent="-236601" algn="l" defTabSz="94640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2611" indent="-236601" algn="l" defTabSz="9464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75813" indent="-236601" algn="l" defTabSz="9464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49015" indent="-236601" algn="l" defTabSz="9464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22217" indent="-236601" algn="l" defTabSz="9464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ZA" sz="2800" b="1" dirty="0" smtClean="0">
                <a:latin typeface="+mj-lt"/>
                <a:cs typeface="Andalus" pitchFamily="18" charset="-78"/>
              </a:rPr>
              <a:t>Industrial &amp; Mining </a:t>
            </a:r>
          </a:p>
          <a:p>
            <a:pPr marL="0" indent="0" algn="ctr">
              <a:buFont typeface="Arial" pitchFamily="34" charset="0"/>
              <a:buNone/>
            </a:pPr>
            <a:endParaRPr lang="en-ZA" sz="1600" dirty="0" smtClean="0">
              <a:latin typeface="+mj-lt"/>
              <a:cs typeface="Andalus" pitchFamily="18" charset="-78"/>
            </a:endParaRPr>
          </a:p>
          <a:p>
            <a:endParaRPr lang="en-ZA" sz="1600" dirty="0">
              <a:latin typeface="+mj-lt"/>
              <a:cs typeface="Andalus" pitchFamily="18" charset="-78"/>
            </a:endParaRPr>
          </a:p>
          <a:p>
            <a:r>
              <a:rPr lang="en-ZA" sz="1400" dirty="0" smtClean="0">
                <a:latin typeface="+mj-lt"/>
                <a:cs typeface="Andalus" pitchFamily="18" charset="-78"/>
              </a:rPr>
              <a:t>Design</a:t>
            </a:r>
            <a:r>
              <a:rPr lang="en-ZA" sz="1400" dirty="0">
                <a:latin typeface="+mj-lt"/>
                <a:cs typeface="Andalus" pitchFamily="18" charset="-78"/>
              </a:rPr>
              <a:t>, </a:t>
            </a:r>
            <a:r>
              <a:rPr lang="en-ZA" sz="1400" dirty="0" smtClean="0">
                <a:latin typeface="+mj-lt"/>
                <a:cs typeface="Andalus" pitchFamily="18" charset="-78"/>
              </a:rPr>
              <a:t>install, maintain, repair and upgrading of pump stations.</a:t>
            </a:r>
          </a:p>
          <a:p>
            <a:r>
              <a:rPr lang="en-ZA" sz="1400" dirty="0" smtClean="0">
                <a:latin typeface="+mj-lt"/>
                <a:cs typeface="Andalus" pitchFamily="18" charset="-78"/>
              </a:rPr>
              <a:t>Filling Station upgrade, maintenance and new installations</a:t>
            </a:r>
          </a:p>
          <a:p>
            <a:r>
              <a:rPr lang="en-ZA" sz="1400" dirty="0" smtClean="0">
                <a:latin typeface="+mj-lt"/>
                <a:cs typeface="Andalus" pitchFamily="18" charset="-78"/>
              </a:rPr>
              <a:t>Commercial pump and tank electrical installations</a:t>
            </a:r>
          </a:p>
          <a:p>
            <a:r>
              <a:rPr lang="en-ZA" sz="1400" dirty="0" smtClean="0">
                <a:latin typeface="+mj-lt"/>
                <a:cs typeface="Andalus" pitchFamily="18" charset="-78"/>
              </a:rPr>
              <a:t>Factory installations and maintenance</a:t>
            </a:r>
          </a:p>
          <a:p>
            <a:r>
              <a:rPr lang="en-ZA" sz="1400" dirty="0" smtClean="0">
                <a:latin typeface="+mj-lt"/>
                <a:cs typeface="Andalus" pitchFamily="18" charset="-78"/>
              </a:rPr>
              <a:t>Generator installations</a:t>
            </a:r>
            <a:endParaRPr lang="en-ZA" sz="1400" dirty="0">
              <a:latin typeface="+mj-lt"/>
              <a:cs typeface="Andalus" pitchFamily="18" charset="-78"/>
            </a:endParaRPr>
          </a:p>
          <a:p>
            <a:endParaRPr lang="en-ZA" sz="1600" dirty="0" smtClean="0">
              <a:latin typeface="+mj-lt"/>
              <a:cs typeface="Andalus" pitchFamily="18" charset="-78"/>
            </a:endParaRPr>
          </a:p>
          <a:p>
            <a:endParaRPr lang="en-ZA" sz="1600" dirty="0" smtClean="0">
              <a:latin typeface="+mj-lt"/>
              <a:cs typeface="Andalus" pitchFamily="18" charset="-78"/>
            </a:endParaRPr>
          </a:p>
          <a:p>
            <a:endParaRPr lang="en-ZA" sz="1600" dirty="0">
              <a:latin typeface="+mj-lt"/>
              <a:cs typeface="Andalus" pitchFamily="18" charset="-78"/>
            </a:endParaRPr>
          </a:p>
          <a:p>
            <a:endParaRPr lang="en-ZA" sz="1600" dirty="0" smtClean="0">
              <a:latin typeface="+mj-lt"/>
              <a:cs typeface="Andalus" pitchFamily="18" charset="-78"/>
            </a:endParaRPr>
          </a:p>
          <a:p>
            <a:endParaRPr lang="en-ZA" sz="1600" dirty="0">
              <a:latin typeface="+mj-lt"/>
              <a:cs typeface="Andalus" pitchFamily="18" charset="-78"/>
            </a:endParaRPr>
          </a:p>
          <a:p>
            <a:endParaRPr lang="en-ZA" sz="1600" dirty="0" smtClean="0">
              <a:latin typeface="+mj-lt"/>
              <a:cs typeface="Andalus" pitchFamily="18" charset="-78"/>
            </a:endParaRPr>
          </a:p>
          <a:p>
            <a:endParaRPr lang="en-ZA" sz="1600" dirty="0">
              <a:latin typeface="+mj-lt"/>
              <a:cs typeface="Andalus" pitchFamily="18" charset="-78"/>
            </a:endParaRPr>
          </a:p>
          <a:p>
            <a:pPr marL="0" indent="0" algn="ctr">
              <a:buNone/>
            </a:pPr>
            <a:r>
              <a:rPr lang="en-ZA" sz="2000" b="1" u="sng" dirty="0">
                <a:latin typeface="+mj-lt"/>
                <a:cs typeface="Andalus" pitchFamily="18" charset="-78"/>
              </a:rPr>
              <a:t>Certificate of Compliance</a:t>
            </a:r>
          </a:p>
          <a:p>
            <a:r>
              <a:rPr lang="en-ZA" sz="1400" dirty="0">
                <a:latin typeface="+mj-lt"/>
                <a:cs typeface="Andalus" pitchFamily="18" charset="-78"/>
              </a:rPr>
              <a:t>We can provide all CoC’s for all applications.</a:t>
            </a:r>
          </a:p>
          <a:p>
            <a:r>
              <a:rPr lang="en-ZA" sz="1400" dirty="0" smtClean="0">
                <a:cs typeface="Andalus" pitchFamily="18" charset="-78"/>
              </a:rPr>
              <a:t>We </a:t>
            </a:r>
            <a:r>
              <a:rPr lang="en-ZA" sz="1400" dirty="0">
                <a:cs typeface="Andalus" pitchFamily="18" charset="-78"/>
              </a:rPr>
              <a:t>provide emergency services on all electrical equipment.</a:t>
            </a:r>
          </a:p>
          <a:p>
            <a:endParaRPr lang="en-ZA" sz="1400" dirty="0">
              <a:latin typeface="+mj-lt"/>
              <a:cs typeface="Andalus" pitchFamily="18" charset="-78"/>
            </a:endParaRPr>
          </a:p>
          <a:p>
            <a:endParaRPr lang="en-ZA" sz="1600" dirty="0" smtClean="0">
              <a:latin typeface="+mj-lt"/>
              <a:cs typeface="Andalus" pitchFamily="18" charset="-78"/>
            </a:endParaRPr>
          </a:p>
          <a:p>
            <a:pPr marL="0" indent="0" algn="ctr">
              <a:buFont typeface="Arial" pitchFamily="34" charset="0"/>
              <a:buNone/>
            </a:pPr>
            <a:endParaRPr lang="en-ZA" dirty="0">
              <a:latin typeface="+mj-lt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695" y="440419"/>
            <a:ext cx="1971034" cy="1478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1966339" y="707"/>
            <a:ext cx="5225036" cy="23717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en-ZA" sz="1400" b="1" i="0" u="none" strike="noStrike" baseline="0" dirty="0">
              <a:solidFill>
                <a:srgbClr val="FFFFFF"/>
              </a:solidFill>
              <a:latin typeface="Andalus" pitchFamily="18" charset="-78"/>
              <a:cs typeface="Andalus" pitchFamily="18" charset="-78"/>
            </a:endParaRPr>
          </a:p>
          <a:p>
            <a:pPr algn="ctr" rtl="0">
              <a:defRPr sz="1000"/>
            </a:pPr>
            <a:endParaRPr lang="en-ZA" sz="3200" b="1" i="0" u="none" strike="noStrike" baseline="0" dirty="0" smtClean="0">
              <a:solidFill>
                <a:srgbClr val="FFFFFF"/>
              </a:solidFill>
              <a:latin typeface="Andalus" pitchFamily="18" charset="-78"/>
              <a:cs typeface="Andalus" pitchFamily="18" charset="-78"/>
            </a:endParaRPr>
          </a:p>
          <a:p>
            <a:pPr algn="ctr" rtl="0">
              <a:defRPr sz="1000"/>
            </a:pPr>
            <a:r>
              <a:rPr lang="en-ZA" sz="3200" b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J D Electrical</a:t>
            </a:r>
            <a:endParaRPr lang="en-ZA" sz="3200" b="1" i="0" u="none" strike="noStrike" baseline="0" dirty="0">
              <a:solidFill>
                <a:srgbClr val="002060"/>
              </a:solidFill>
              <a:latin typeface="Andalus" pitchFamily="18" charset="-78"/>
              <a:cs typeface="Andalus" pitchFamily="18" charset="-78"/>
            </a:endParaRPr>
          </a:p>
          <a:p>
            <a:pPr algn="ctr" rtl="0">
              <a:defRPr sz="1000"/>
            </a:pPr>
            <a:endParaRPr lang="en-ZA" sz="2000" b="1" i="0" u="none" strike="noStrike" baseline="0" dirty="0">
              <a:solidFill>
                <a:srgbClr val="FFFFFF"/>
              </a:solidFill>
              <a:latin typeface="Andalus" pitchFamily="18" charset="-78"/>
              <a:cs typeface="Andalus" pitchFamily="18" charset="-78"/>
            </a:endParaRPr>
          </a:p>
          <a:p>
            <a:pPr algn="l" rtl="0">
              <a:defRPr sz="1000"/>
            </a:pPr>
            <a:r>
              <a:rPr lang="en-ZA" sz="1600" b="0" i="0" u="none" strike="noStrike" baseline="0" dirty="0" smtClean="0">
                <a:solidFill>
                  <a:srgbClr val="FFFFFF"/>
                </a:solidFill>
                <a:latin typeface="Forte"/>
              </a:rPr>
              <a:t>                                                                </a:t>
            </a:r>
            <a:endParaRPr lang="en-ZA" sz="1600" b="0" i="0" u="none" strike="noStrike" baseline="0" dirty="0">
              <a:solidFill>
                <a:srgbClr val="000000"/>
              </a:solidFill>
              <a:latin typeface="Forte"/>
            </a:endParaRPr>
          </a:p>
          <a:p>
            <a:pPr algn="l" rtl="0">
              <a:defRPr sz="1000"/>
            </a:pPr>
            <a:endParaRPr lang="en-ZA" sz="900" b="0" i="0" u="none" strike="noStrike" baseline="0" dirty="0">
              <a:solidFill>
                <a:srgbClr val="000000"/>
              </a:solidFill>
              <a:latin typeface="Forte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06" y="5137155"/>
            <a:ext cx="1224136" cy="19198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08490" y="5395005"/>
            <a:ext cx="1919853" cy="1404156"/>
          </a:xfrm>
          <a:prstGeom prst="rect">
            <a:avLst/>
          </a:prstGeom>
        </p:spPr>
      </p:pic>
      <p:pic>
        <p:nvPicPr>
          <p:cNvPr id="1026" name="Picture 2" descr="C:\Users\Jan\Pictures\IMG_20150423_1431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454" y="5143580"/>
            <a:ext cx="1580106" cy="191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56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90" y="3153055"/>
            <a:ext cx="6480810" cy="6178149"/>
          </a:xfrm>
        </p:spPr>
        <p:txBody>
          <a:bodyPr>
            <a:normAutofit/>
          </a:bodyPr>
          <a:lstStyle/>
          <a:p>
            <a:endParaRPr lang="en-ZA" sz="1400" dirty="0" smtClean="0">
              <a:latin typeface="Andalus" pitchFamily="18" charset="-78"/>
              <a:cs typeface="Andalus" pitchFamily="18" charset="-78"/>
            </a:endParaRPr>
          </a:p>
          <a:p>
            <a:endParaRPr lang="en-ZA" sz="1400" dirty="0">
              <a:latin typeface="Andalus" pitchFamily="18" charset="-78"/>
              <a:cs typeface="Andalus" pitchFamily="18" charset="-78"/>
            </a:endParaRPr>
          </a:p>
          <a:p>
            <a:endParaRPr lang="en-ZA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695" y="440419"/>
            <a:ext cx="1971034" cy="1478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966339" y="707"/>
            <a:ext cx="5225036" cy="23717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en-ZA" sz="1400" b="1" i="0" u="none" strike="noStrike" baseline="0" dirty="0">
              <a:solidFill>
                <a:srgbClr val="FFFFFF"/>
              </a:solidFill>
              <a:latin typeface="Andalus" pitchFamily="18" charset="-78"/>
              <a:cs typeface="Andalus" pitchFamily="18" charset="-78"/>
            </a:endParaRPr>
          </a:p>
          <a:p>
            <a:pPr algn="ctr" rtl="0">
              <a:defRPr sz="1000"/>
            </a:pPr>
            <a:endParaRPr lang="en-ZA" sz="3200" b="1" i="0" u="none" strike="noStrike" baseline="0" dirty="0" smtClean="0">
              <a:solidFill>
                <a:srgbClr val="FFFFFF"/>
              </a:solidFill>
              <a:latin typeface="Andalus" pitchFamily="18" charset="-78"/>
              <a:cs typeface="Andalus" pitchFamily="18" charset="-78"/>
            </a:endParaRPr>
          </a:p>
          <a:p>
            <a:pPr algn="ctr" rtl="0">
              <a:defRPr sz="1000"/>
            </a:pPr>
            <a:r>
              <a:rPr lang="en-ZA" sz="3200" b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J D Electrical</a:t>
            </a:r>
            <a:endParaRPr lang="en-ZA" sz="2000" b="1" i="0" u="none" strike="noStrike" baseline="0" dirty="0">
              <a:solidFill>
                <a:srgbClr val="002060"/>
              </a:solidFill>
              <a:latin typeface="Andalus" pitchFamily="18" charset="-78"/>
              <a:cs typeface="Andalus" pitchFamily="18" charset="-78"/>
            </a:endParaRPr>
          </a:p>
          <a:p>
            <a:pPr algn="l" rtl="0">
              <a:defRPr sz="1000"/>
            </a:pPr>
            <a:r>
              <a:rPr lang="en-ZA" sz="1600" b="0" i="0" u="none" strike="noStrike" baseline="0" dirty="0" smtClean="0">
                <a:solidFill>
                  <a:srgbClr val="FFFFFF"/>
                </a:solidFill>
                <a:latin typeface="Forte"/>
              </a:rPr>
              <a:t>                                                                </a:t>
            </a:r>
            <a:endParaRPr lang="en-ZA" sz="1600" b="0" i="0" u="none" strike="noStrike" baseline="0" dirty="0">
              <a:solidFill>
                <a:srgbClr val="000000"/>
              </a:solidFill>
              <a:latin typeface="Forte"/>
            </a:endParaRPr>
          </a:p>
          <a:p>
            <a:pPr algn="l" rtl="0">
              <a:defRPr sz="1000"/>
            </a:pPr>
            <a:endParaRPr lang="en-ZA" sz="900" b="0" i="0" u="none" strike="noStrike" baseline="0" dirty="0">
              <a:solidFill>
                <a:srgbClr val="000000"/>
              </a:solidFill>
              <a:latin typeface="Forte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60090" y="2808535"/>
            <a:ext cx="6480810" cy="6192688"/>
          </a:xfrm>
          <a:prstGeom prst="rect">
            <a:avLst/>
          </a:prstGeom>
        </p:spPr>
        <p:txBody>
          <a:bodyPr vert="horz" lIns="94640" tIns="47320" rIns="94640" bIns="47320" rtlCol="0">
            <a:normAutofit lnSpcReduction="10000"/>
          </a:bodyPr>
          <a:lstStyle>
            <a:lvl1pPr marL="354902" indent="-354902" algn="l" defTabSz="9464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953" indent="-295751" algn="l" defTabSz="94640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3005" indent="-236601" algn="l" defTabSz="9464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6207" indent="-236601" algn="l" defTabSz="94640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29409" indent="-236601" algn="l" defTabSz="94640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2611" indent="-236601" algn="l" defTabSz="9464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75813" indent="-236601" algn="l" defTabSz="9464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49015" indent="-236601" algn="l" defTabSz="9464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22217" indent="-236601" algn="l" defTabSz="9464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ZA" sz="2800" b="1" dirty="0" smtClean="0">
                <a:latin typeface="+mj-lt"/>
                <a:cs typeface="Andalus" pitchFamily="18" charset="-78"/>
              </a:rPr>
              <a:t>Domestic</a:t>
            </a:r>
          </a:p>
          <a:p>
            <a:pPr marL="0" indent="0" algn="ctr">
              <a:buFont typeface="Arial" pitchFamily="34" charset="0"/>
              <a:buNone/>
            </a:pPr>
            <a:endParaRPr lang="en-ZA" sz="1600" dirty="0" smtClean="0">
              <a:latin typeface="+mj-lt"/>
              <a:cs typeface="Andalus" pitchFamily="18" charset="-78"/>
            </a:endParaRPr>
          </a:p>
          <a:p>
            <a:r>
              <a:rPr lang="en-ZA" sz="1600" dirty="0" smtClean="0">
                <a:latin typeface="+mj-lt"/>
                <a:cs typeface="Andalus" pitchFamily="18" charset="-78"/>
              </a:rPr>
              <a:t>We do all domestic electrical work (New installations, </a:t>
            </a:r>
            <a:r>
              <a:rPr lang="en-ZA" sz="1600" dirty="0" err="1" smtClean="0">
                <a:latin typeface="+mj-lt"/>
                <a:cs typeface="Andalus" pitchFamily="18" charset="-78"/>
              </a:rPr>
              <a:t>Maintanance</a:t>
            </a:r>
            <a:r>
              <a:rPr lang="en-ZA" sz="1600" dirty="0" smtClean="0">
                <a:latin typeface="+mj-lt"/>
                <a:cs typeface="Andalus" pitchFamily="18" charset="-78"/>
              </a:rPr>
              <a:t>)</a:t>
            </a:r>
          </a:p>
          <a:p>
            <a:endParaRPr lang="en-ZA" sz="1600" dirty="0">
              <a:latin typeface="+mj-lt"/>
              <a:cs typeface="Andalus" pitchFamily="18" charset="-78"/>
            </a:endParaRPr>
          </a:p>
          <a:p>
            <a:endParaRPr lang="en-ZA" sz="1600" dirty="0" smtClean="0">
              <a:latin typeface="+mj-lt"/>
              <a:cs typeface="Andalus" pitchFamily="18" charset="-78"/>
            </a:endParaRPr>
          </a:p>
          <a:p>
            <a:endParaRPr lang="en-ZA" sz="1600" dirty="0" smtClean="0">
              <a:latin typeface="+mj-lt"/>
              <a:cs typeface="Andalus" pitchFamily="18" charset="-78"/>
            </a:endParaRPr>
          </a:p>
          <a:p>
            <a:endParaRPr lang="en-ZA" sz="1600" dirty="0">
              <a:latin typeface="+mj-lt"/>
              <a:cs typeface="Andalus" pitchFamily="18" charset="-78"/>
            </a:endParaRPr>
          </a:p>
          <a:p>
            <a:endParaRPr lang="en-ZA" sz="1600" dirty="0" smtClean="0">
              <a:latin typeface="+mj-lt"/>
              <a:cs typeface="Andalus" pitchFamily="18" charset="-78"/>
            </a:endParaRPr>
          </a:p>
          <a:p>
            <a:endParaRPr lang="en-ZA" sz="1600" dirty="0">
              <a:latin typeface="+mj-lt"/>
              <a:cs typeface="Andalus" pitchFamily="18" charset="-78"/>
            </a:endParaRPr>
          </a:p>
          <a:p>
            <a:endParaRPr lang="en-ZA" sz="1600" dirty="0">
              <a:latin typeface="+mj-lt"/>
              <a:cs typeface="Andalus" pitchFamily="18" charset="-78"/>
            </a:endParaRPr>
          </a:p>
          <a:p>
            <a:pPr marL="0" indent="0" algn="ctr">
              <a:buNone/>
            </a:pPr>
            <a:r>
              <a:rPr lang="en-ZA" sz="2000" b="1" u="sng" dirty="0">
                <a:latin typeface="+mj-lt"/>
                <a:cs typeface="Andalus" pitchFamily="18" charset="-78"/>
              </a:rPr>
              <a:t>New installations and repairs on:</a:t>
            </a:r>
          </a:p>
          <a:p>
            <a:pPr marL="0" indent="0">
              <a:buNone/>
            </a:pPr>
            <a:endParaRPr lang="en-ZA" sz="2400" dirty="0">
              <a:latin typeface="+mj-lt"/>
              <a:cs typeface="Andalus" pitchFamily="18" charset="-78"/>
            </a:endParaRPr>
          </a:p>
          <a:p>
            <a:pPr>
              <a:buFont typeface="Wingdings" pitchFamily="2" charset="2"/>
              <a:buChar char="v"/>
            </a:pPr>
            <a:endParaRPr lang="en-ZA" sz="2000" dirty="0">
              <a:latin typeface="+mj-lt"/>
              <a:cs typeface="Andalus" pitchFamily="18" charset="-78"/>
            </a:endParaRPr>
          </a:p>
          <a:p>
            <a:pPr marL="2601913" lvl="5" indent="-363538">
              <a:buFont typeface="Wingdings" pitchFamily="2" charset="2"/>
              <a:buChar char="v"/>
            </a:pPr>
            <a:r>
              <a:rPr lang="en-ZA" sz="1400" dirty="0">
                <a:latin typeface="+mj-lt"/>
                <a:cs typeface="Andalus" pitchFamily="18" charset="-78"/>
              </a:rPr>
              <a:t>Electrical fencing</a:t>
            </a:r>
          </a:p>
          <a:p>
            <a:pPr marL="2601913" lvl="5" indent="-363538">
              <a:buFont typeface="Wingdings" pitchFamily="2" charset="2"/>
              <a:buChar char="v"/>
            </a:pPr>
            <a:r>
              <a:rPr lang="en-ZA" sz="1400" dirty="0">
                <a:latin typeface="+mj-lt"/>
                <a:cs typeface="Andalus" pitchFamily="18" charset="-78"/>
              </a:rPr>
              <a:t>Gate automation</a:t>
            </a:r>
          </a:p>
          <a:p>
            <a:pPr marL="2601913" lvl="5" indent="-363538">
              <a:buFont typeface="Wingdings" pitchFamily="2" charset="2"/>
              <a:buChar char="v"/>
            </a:pPr>
            <a:r>
              <a:rPr lang="en-ZA" sz="1400" dirty="0">
                <a:latin typeface="+mj-lt"/>
                <a:cs typeface="Andalus" pitchFamily="18" charset="-78"/>
              </a:rPr>
              <a:t>Garage door automation</a:t>
            </a:r>
          </a:p>
          <a:p>
            <a:pPr marL="2601913" lvl="5" indent="-363538">
              <a:buFont typeface="Wingdings" pitchFamily="2" charset="2"/>
              <a:buChar char="v"/>
            </a:pPr>
            <a:r>
              <a:rPr lang="en-ZA" sz="1400" dirty="0">
                <a:latin typeface="+mj-lt"/>
                <a:cs typeface="Andalus" pitchFamily="18" charset="-78"/>
              </a:rPr>
              <a:t>House wiring</a:t>
            </a:r>
          </a:p>
          <a:p>
            <a:pPr marL="2601913" lvl="5" indent="-363538">
              <a:buFont typeface="Wingdings" pitchFamily="2" charset="2"/>
              <a:buChar char="v"/>
            </a:pPr>
            <a:r>
              <a:rPr lang="en-ZA" sz="1400" dirty="0">
                <a:latin typeface="+mj-lt"/>
                <a:cs typeface="Andalus" pitchFamily="18" charset="-78"/>
              </a:rPr>
              <a:t>Intercom systems</a:t>
            </a:r>
          </a:p>
          <a:p>
            <a:pPr marL="2601913" lvl="5" indent="-363538">
              <a:buFont typeface="Wingdings" pitchFamily="2" charset="2"/>
              <a:buChar char="v"/>
            </a:pPr>
            <a:r>
              <a:rPr lang="en-ZA" sz="1400" dirty="0">
                <a:latin typeface="+mj-lt"/>
                <a:cs typeface="Andalus" pitchFamily="18" charset="-78"/>
              </a:rPr>
              <a:t>Pool pumps</a:t>
            </a:r>
          </a:p>
          <a:p>
            <a:pPr marL="2601913" lvl="5" indent="-363538">
              <a:buFont typeface="Wingdings" pitchFamily="2" charset="2"/>
              <a:buChar char="v"/>
            </a:pPr>
            <a:r>
              <a:rPr lang="en-ZA" sz="1400" dirty="0">
                <a:latin typeface="+mj-lt"/>
                <a:cs typeface="Andalus" pitchFamily="18" charset="-78"/>
              </a:rPr>
              <a:t>Borehole pumps</a:t>
            </a:r>
          </a:p>
          <a:p>
            <a:pPr marL="2601913" lvl="5" indent="-363538">
              <a:buFont typeface="Wingdings" pitchFamily="2" charset="2"/>
              <a:buChar char="v"/>
            </a:pPr>
            <a:r>
              <a:rPr lang="en-ZA" sz="1400" dirty="0" smtClean="0">
                <a:latin typeface="+mj-lt"/>
                <a:cs typeface="Andalus" pitchFamily="18" charset="-78"/>
              </a:rPr>
              <a:t>COC’s</a:t>
            </a:r>
          </a:p>
          <a:p>
            <a:pPr marL="2601913" lvl="5" indent="-363538">
              <a:buFont typeface="Wingdings" pitchFamily="2" charset="2"/>
              <a:buChar char="v"/>
            </a:pPr>
            <a:r>
              <a:rPr lang="en-ZA" sz="1400" dirty="0" smtClean="0">
                <a:latin typeface="+mj-lt"/>
                <a:cs typeface="Andalus" pitchFamily="18" charset="-78"/>
              </a:rPr>
              <a:t>Generators</a:t>
            </a:r>
            <a:endParaRPr lang="en-ZA" sz="1400" dirty="0">
              <a:latin typeface="+mj-lt"/>
              <a:cs typeface="Andalus" pitchFamily="18" charset="-78"/>
            </a:endParaRPr>
          </a:p>
          <a:p>
            <a:pPr marL="0" indent="0">
              <a:buFont typeface="Arial" pitchFamily="34" charset="0"/>
              <a:buNone/>
            </a:pPr>
            <a:endParaRPr lang="en-ZA" sz="1600" dirty="0" smtClean="0">
              <a:latin typeface="+mj-lt"/>
              <a:cs typeface="Andalus" pitchFamily="18" charset="-78"/>
            </a:endParaRPr>
          </a:p>
          <a:p>
            <a:pPr marL="0" indent="0">
              <a:buFont typeface="Arial" pitchFamily="34" charset="0"/>
              <a:buNone/>
            </a:pPr>
            <a:endParaRPr lang="en-ZA" sz="1600" dirty="0" smtClean="0">
              <a:latin typeface="+mj-lt"/>
              <a:cs typeface="Andalus" pitchFamily="18" charset="-78"/>
            </a:endParaRPr>
          </a:p>
          <a:p>
            <a:pPr marL="0" indent="0">
              <a:buFont typeface="Arial" pitchFamily="34" charset="0"/>
              <a:buNone/>
            </a:pPr>
            <a:endParaRPr lang="en-ZA" sz="1600" dirty="0" smtClean="0">
              <a:latin typeface="+mj-lt"/>
              <a:cs typeface="Andalus" pitchFamily="18" charset="-78"/>
            </a:endParaRPr>
          </a:p>
          <a:p>
            <a:pPr marL="0" indent="0">
              <a:buFont typeface="Arial" pitchFamily="34" charset="0"/>
              <a:buNone/>
            </a:pPr>
            <a:endParaRPr lang="en-ZA" sz="2800" dirty="0" smtClean="0">
              <a:latin typeface="Andalus" pitchFamily="18" charset="-78"/>
              <a:cs typeface="Andalus" pitchFamily="18" charset="-78"/>
            </a:endParaRPr>
          </a:p>
          <a:p>
            <a:pPr marL="0" indent="0" algn="ctr">
              <a:buFont typeface="Arial" pitchFamily="34" charset="0"/>
              <a:buNone/>
            </a:pPr>
            <a:endParaRPr lang="en-ZA" sz="2800" dirty="0" smtClean="0">
              <a:latin typeface="Andalus" pitchFamily="18" charset="-78"/>
              <a:cs typeface="Andalus" pitchFamily="18" charset="-78"/>
            </a:endParaRPr>
          </a:p>
          <a:p>
            <a:pPr marL="0" indent="0" algn="ctr">
              <a:buFont typeface="Arial" pitchFamily="34" charset="0"/>
              <a:buNone/>
            </a:pPr>
            <a:endParaRPr lang="en-ZA" sz="2800" dirty="0" smtClean="0">
              <a:latin typeface="Andalus" pitchFamily="18" charset="-78"/>
              <a:cs typeface="Andalus" pitchFamily="18" charset="-78"/>
            </a:endParaRPr>
          </a:p>
          <a:p>
            <a:pPr marL="0" indent="0" algn="ctr">
              <a:buFont typeface="Arial" pitchFamily="34" charset="0"/>
              <a:buNone/>
            </a:pPr>
            <a:endParaRPr lang="en-ZA" dirty="0"/>
          </a:p>
        </p:txBody>
      </p:sp>
      <p:pic>
        <p:nvPicPr>
          <p:cNvPr id="2050" name="Picture 2" descr="F:\Photos\SAM_00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261" y="7020967"/>
            <a:ext cx="2640342" cy="198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Photos\SAM_003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6" r="24080"/>
          <a:stretch/>
        </p:blipFill>
        <p:spPr bwMode="auto">
          <a:xfrm>
            <a:off x="429217" y="5976888"/>
            <a:ext cx="2002865" cy="225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16" y="3824809"/>
            <a:ext cx="2160240" cy="172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10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167" y="-13317"/>
            <a:ext cx="1789311" cy="2385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966339" y="707"/>
            <a:ext cx="5225036" cy="23717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en-ZA" sz="1400" b="1" i="0" u="none" strike="noStrike" baseline="0" dirty="0">
              <a:solidFill>
                <a:srgbClr val="FFFFFF"/>
              </a:solidFill>
              <a:latin typeface="Andalus" pitchFamily="18" charset="-78"/>
              <a:cs typeface="Andalus" pitchFamily="18" charset="-78"/>
            </a:endParaRPr>
          </a:p>
          <a:p>
            <a:pPr algn="ctr" rtl="0">
              <a:defRPr sz="1000"/>
            </a:pPr>
            <a:endParaRPr lang="en-ZA" sz="3200" b="1" i="0" u="none" strike="noStrike" baseline="0" dirty="0" smtClean="0">
              <a:solidFill>
                <a:srgbClr val="FFFFFF"/>
              </a:solidFill>
              <a:latin typeface="Andalus" pitchFamily="18" charset="-78"/>
              <a:cs typeface="Andalus" pitchFamily="18" charset="-78"/>
            </a:endParaRPr>
          </a:p>
          <a:p>
            <a:pPr algn="ctr" rtl="0">
              <a:defRPr sz="1000"/>
            </a:pPr>
            <a:r>
              <a:rPr lang="en-ZA" sz="3200" b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J D Electrical</a:t>
            </a:r>
            <a:endParaRPr lang="en-ZA" sz="2000" b="1" i="0" u="none" strike="noStrike" baseline="0" dirty="0">
              <a:solidFill>
                <a:srgbClr val="002060"/>
              </a:solidFill>
              <a:latin typeface="Andalus" pitchFamily="18" charset="-78"/>
              <a:cs typeface="Andalus" pitchFamily="18" charset="-78"/>
            </a:endParaRPr>
          </a:p>
          <a:p>
            <a:pPr algn="l" rtl="0">
              <a:defRPr sz="1000"/>
            </a:pPr>
            <a:r>
              <a:rPr lang="en-ZA" sz="1600" b="0" i="0" u="none" strike="noStrike" baseline="0" dirty="0" smtClean="0">
                <a:solidFill>
                  <a:srgbClr val="FFFFFF"/>
                </a:solidFill>
                <a:latin typeface="Forte"/>
              </a:rPr>
              <a:t>                                                                </a:t>
            </a:r>
            <a:endParaRPr lang="en-ZA" sz="1600" b="0" i="0" u="none" strike="noStrike" baseline="0" dirty="0">
              <a:solidFill>
                <a:srgbClr val="000000"/>
              </a:solidFill>
              <a:latin typeface="Forte"/>
            </a:endParaRPr>
          </a:p>
          <a:p>
            <a:pPr algn="l" rtl="0">
              <a:defRPr sz="1000"/>
            </a:pPr>
            <a:endParaRPr lang="en-ZA" sz="900" b="0" i="0" u="none" strike="noStrike" baseline="0" dirty="0">
              <a:solidFill>
                <a:srgbClr val="000000"/>
              </a:solidFill>
              <a:latin typeface="Forte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60090" y="2952552"/>
            <a:ext cx="6480810" cy="5976664"/>
          </a:xfrm>
          <a:prstGeom prst="rect">
            <a:avLst/>
          </a:prstGeom>
        </p:spPr>
        <p:txBody>
          <a:bodyPr vert="horz" lIns="94640" tIns="47320" rIns="94640" bIns="47320" rtlCol="0">
            <a:normAutofit/>
          </a:bodyPr>
          <a:lstStyle>
            <a:lvl1pPr marL="354902" indent="-354902" algn="l" defTabSz="9464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953" indent="-295751" algn="l" defTabSz="94640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3005" indent="-236601" algn="l" defTabSz="9464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6207" indent="-236601" algn="l" defTabSz="94640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29409" indent="-236601" algn="l" defTabSz="94640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2611" indent="-236601" algn="l" defTabSz="9464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75813" indent="-236601" algn="l" defTabSz="9464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49015" indent="-236601" algn="l" defTabSz="9464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22217" indent="-236601" algn="l" defTabSz="9464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ZA" sz="3200" b="1" dirty="0" smtClean="0">
                <a:latin typeface="+mj-lt"/>
                <a:cs typeface="Andalus" pitchFamily="18" charset="-78"/>
              </a:rPr>
              <a:t>References of our Electrical Services</a:t>
            </a:r>
          </a:p>
          <a:p>
            <a:pPr marL="0" indent="0" algn="ctr">
              <a:buFont typeface="Arial" pitchFamily="34" charset="0"/>
              <a:buNone/>
            </a:pPr>
            <a:endParaRPr lang="en-ZA" sz="3200" b="1" dirty="0" smtClean="0">
              <a:latin typeface="+mj-lt"/>
              <a:cs typeface="Andalus" pitchFamily="18" charset="-78"/>
            </a:endParaRPr>
          </a:p>
          <a:p>
            <a:pPr marL="0" indent="0" algn="ctr">
              <a:buFont typeface="Arial" pitchFamily="34" charset="0"/>
              <a:buNone/>
            </a:pPr>
            <a:endParaRPr lang="en-ZA" sz="2000" dirty="0">
              <a:latin typeface="+mj-lt"/>
              <a:cs typeface="Andalus" pitchFamily="18" charset="-78"/>
            </a:endParaRPr>
          </a:p>
          <a:p>
            <a:pPr marL="0" indent="0">
              <a:buFont typeface="Arial" pitchFamily="34" charset="0"/>
              <a:buNone/>
            </a:pPr>
            <a:r>
              <a:rPr lang="en-ZA" sz="2200" b="1" dirty="0" smtClean="0">
                <a:latin typeface="+mj-lt"/>
                <a:cs typeface="Andalus" pitchFamily="18" charset="-78"/>
              </a:rPr>
              <a:t>References</a:t>
            </a:r>
            <a:r>
              <a:rPr lang="en-ZA" sz="2200" dirty="0" smtClean="0">
                <a:latin typeface="+mj-lt"/>
                <a:cs typeface="Andalus" pitchFamily="18" charset="-78"/>
              </a:rPr>
              <a:t>:</a:t>
            </a:r>
          </a:p>
          <a:p>
            <a:pPr marL="0" indent="0">
              <a:buFont typeface="Arial" pitchFamily="34" charset="0"/>
              <a:buNone/>
            </a:pPr>
            <a:endParaRPr lang="en-ZA" sz="2000" dirty="0" smtClean="0">
              <a:latin typeface="+mj-lt"/>
              <a:cs typeface="Andalus" pitchFamily="18" charset="-78"/>
            </a:endParaRPr>
          </a:p>
          <a:p>
            <a:pPr>
              <a:buFont typeface="Courier New" pitchFamily="49" charset="0"/>
              <a:buChar char="o"/>
              <a:tabLst>
                <a:tab pos="2238375" algn="l"/>
              </a:tabLst>
            </a:pPr>
            <a:r>
              <a:rPr lang="en-ZA" sz="2000" dirty="0" smtClean="0">
                <a:latin typeface="+mj-lt"/>
                <a:cs typeface="Andalus" pitchFamily="18" charset="-78"/>
              </a:rPr>
              <a:t>PC Pump &amp; Tank      </a:t>
            </a:r>
            <a:r>
              <a:rPr lang="en-ZA" sz="2000" dirty="0" err="1" smtClean="0">
                <a:latin typeface="+mj-lt"/>
                <a:cs typeface="Andalus" pitchFamily="18" charset="-78"/>
              </a:rPr>
              <a:t>Peet</a:t>
            </a:r>
            <a:r>
              <a:rPr lang="en-ZA" sz="2000" dirty="0" smtClean="0">
                <a:latin typeface="+mj-lt"/>
                <a:cs typeface="Andalus" pitchFamily="18" charset="-78"/>
              </a:rPr>
              <a:t> De Beer		:072 185-1492</a:t>
            </a:r>
          </a:p>
          <a:p>
            <a:pPr>
              <a:buFont typeface="Courier New" pitchFamily="49" charset="0"/>
              <a:buChar char="o"/>
              <a:tabLst>
                <a:tab pos="2238375" algn="l"/>
              </a:tabLst>
            </a:pPr>
            <a:r>
              <a:rPr lang="en-ZA" sz="2000" dirty="0" smtClean="0">
                <a:latin typeface="+mj-lt"/>
                <a:cs typeface="Andalus" pitchFamily="18" charset="-78"/>
              </a:rPr>
              <a:t>Petrol Tech	   </a:t>
            </a:r>
            <a:r>
              <a:rPr lang="en-ZA" sz="2000" dirty="0" err="1" smtClean="0">
                <a:latin typeface="+mj-lt"/>
                <a:cs typeface="Andalus" pitchFamily="18" charset="-78"/>
              </a:rPr>
              <a:t>Morne</a:t>
            </a:r>
            <a:r>
              <a:rPr lang="en-ZA" sz="2000" dirty="0" smtClean="0">
                <a:latin typeface="+mj-lt"/>
                <a:cs typeface="Andalus" pitchFamily="18" charset="-78"/>
              </a:rPr>
              <a:t> Jacobs	:082 561-1982</a:t>
            </a:r>
          </a:p>
          <a:p>
            <a:pPr>
              <a:buFont typeface="Courier New" pitchFamily="49" charset="0"/>
              <a:buChar char="o"/>
              <a:tabLst>
                <a:tab pos="2238375" algn="l"/>
              </a:tabLst>
            </a:pPr>
            <a:r>
              <a:rPr lang="en-ZA" sz="2000" dirty="0" smtClean="0">
                <a:latin typeface="+mj-lt"/>
                <a:cs typeface="Andalus" pitchFamily="18" charset="-78"/>
              </a:rPr>
              <a:t>VW Centurion DC	   Joe </a:t>
            </a:r>
            <a:r>
              <a:rPr lang="en-ZA" sz="2000" dirty="0" err="1" smtClean="0">
                <a:latin typeface="+mj-lt"/>
                <a:cs typeface="Andalus" pitchFamily="18" charset="-78"/>
              </a:rPr>
              <a:t>Montgommery</a:t>
            </a:r>
            <a:r>
              <a:rPr lang="en-ZA" sz="2000" dirty="0" smtClean="0">
                <a:latin typeface="+mj-lt"/>
                <a:cs typeface="Andalus" pitchFamily="18" charset="-78"/>
              </a:rPr>
              <a:t>	:0738893385</a:t>
            </a:r>
          </a:p>
          <a:p>
            <a:pPr>
              <a:buFont typeface="Courier New" pitchFamily="49" charset="0"/>
              <a:buChar char="o"/>
              <a:tabLst>
                <a:tab pos="2238375" algn="l"/>
              </a:tabLst>
            </a:pPr>
            <a:r>
              <a:rPr lang="en-ZA" sz="2000" dirty="0" smtClean="0">
                <a:latin typeface="+mj-lt"/>
                <a:cs typeface="Andalus" pitchFamily="18" charset="-78"/>
              </a:rPr>
              <a:t>Imperial TSD	   Bob Taylor		:0118644720</a:t>
            </a:r>
          </a:p>
          <a:p>
            <a:pPr>
              <a:buFont typeface="Courier New" pitchFamily="49" charset="0"/>
              <a:buChar char="o"/>
              <a:tabLst>
                <a:tab pos="2238375" algn="l"/>
              </a:tabLst>
            </a:pPr>
            <a:r>
              <a:rPr lang="en-ZA" sz="2000" dirty="0" smtClean="0">
                <a:latin typeface="+mj-lt"/>
                <a:cs typeface="Andalus" pitchFamily="18" charset="-78"/>
              </a:rPr>
              <a:t>Southern Riding Centre</a:t>
            </a:r>
            <a:r>
              <a:rPr lang="en-ZA" sz="2000" smtClean="0">
                <a:latin typeface="+mj-lt"/>
                <a:cs typeface="Andalus" pitchFamily="18" charset="-78"/>
              </a:rPr>
              <a:t>	 Eric </a:t>
            </a:r>
            <a:r>
              <a:rPr lang="en-ZA" sz="2000" dirty="0" smtClean="0">
                <a:latin typeface="+mj-lt"/>
                <a:cs typeface="Andalus" pitchFamily="18" charset="-78"/>
              </a:rPr>
              <a:t>Bianchi	:0829209702</a:t>
            </a:r>
          </a:p>
        </p:txBody>
      </p:sp>
    </p:spTree>
    <p:extLst>
      <p:ext uri="{BB962C8B-B14F-4D97-AF65-F5344CB8AC3E}">
        <p14:creationId xmlns:p14="http://schemas.microsoft.com/office/powerpoint/2010/main" val="242747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-4695" y="440420"/>
            <a:ext cx="1971034" cy="147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966339" y="707"/>
            <a:ext cx="5225036" cy="23717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en-ZA" sz="1400" b="1" i="0" u="none" strike="noStrike" baseline="0" dirty="0">
              <a:solidFill>
                <a:srgbClr val="FFFFFF"/>
              </a:solidFill>
              <a:latin typeface="Andalus" pitchFamily="18" charset="-78"/>
              <a:cs typeface="Andalus" pitchFamily="18" charset="-78"/>
            </a:endParaRPr>
          </a:p>
          <a:p>
            <a:pPr algn="ctr" rtl="0">
              <a:defRPr sz="1000"/>
            </a:pPr>
            <a:endParaRPr lang="en-ZA" sz="3200" b="1" i="0" u="none" strike="noStrike" baseline="0" dirty="0" smtClean="0">
              <a:solidFill>
                <a:srgbClr val="FFFFFF"/>
              </a:solidFill>
              <a:latin typeface="Andalus" pitchFamily="18" charset="-78"/>
              <a:cs typeface="Andalus" pitchFamily="18" charset="-78"/>
            </a:endParaRPr>
          </a:p>
          <a:p>
            <a:pPr algn="ctr" rtl="0">
              <a:defRPr sz="1000"/>
            </a:pPr>
            <a:r>
              <a:rPr lang="en-ZA" sz="3200" b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J D Electrical</a:t>
            </a:r>
            <a:endParaRPr lang="en-ZA" sz="2000" b="1" i="0" u="none" strike="noStrike" baseline="0" dirty="0">
              <a:solidFill>
                <a:srgbClr val="002060"/>
              </a:solidFill>
              <a:latin typeface="Andalus" pitchFamily="18" charset="-78"/>
              <a:cs typeface="Andalus" pitchFamily="18" charset="-78"/>
            </a:endParaRPr>
          </a:p>
          <a:p>
            <a:pPr algn="l" rtl="0">
              <a:defRPr sz="1000"/>
            </a:pPr>
            <a:r>
              <a:rPr lang="en-ZA" sz="1600" b="0" i="0" u="none" strike="noStrike" baseline="0" dirty="0" smtClean="0">
                <a:solidFill>
                  <a:srgbClr val="FFFFFF"/>
                </a:solidFill>
                <a:latin typeface="Forte"/>
              </a:rPr>
              <a:t>                                                                </a:t>
            </a:r>
            <a:endParaRPr lang="en-ZA" sz="1600" b="0" i="0" u="none" strike="noStrike" baseline="0" dirty="0">
              <a:solidFill>
                <a:srgbClr val="000000"/>
              </a:solidFill>
              <a:latin typeface="Forte"/>
            </a:endParaRPr>
          </a:p>
          <a:p>
            <a:pPr algn="l" rtl="0">
              <a:defRPr sz="1000"/>
            </a:pPr>
            <a:endParaRPr lang="en-ZA" sz="900" b="0" i="0" u="none" strike="noStrike" baseline="0" dirty="0">
              <a:solidFill>
                <a:srgbClr val="000000"/>
              </a:solidFill>
              <a:latin typeface="Forte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60090" y="2952552"/>
            <a:ext cx="6480810" cy="5904655"/>
          </a:xfrm>
          <a:prstGeom prst="rect">
            <a:avLst/>
          </a:prstGeom>
        </p:spPr>
        <p:txBody>
          <a:bodyPr vert="horz" lIns="94640" tIns="47320" rIns="94640" bIns="47320" rtlCol="0">
            <a:normAutofit/>
          </a:bodyPr>
          <a:lstStyle>
            <a:lvl1pPr marL="354902" indent="-354902" algn="l" defTabSz="9464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953" indent="-295751" algn="l" defTabSz="94640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3005" indent="-236601" algn="l" defTabSz="9464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6207" indent="-236601" algn="l" defTabSz="94640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29409" indent="-236601" algn="l" defTabSz="94640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2611" indent="-236601" algn="l" defTabSz="9464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75813" indent="-236601" algn="l" defTabSz="9464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49015" indent="-236601" algn="l" defTabSz="9464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22217" indent="-236601" algn="l" defTabSz="9464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ZA" sz="2000" b="1" dirty="0">
                <a:latin typeface="+mj-lt"/>
                <a:cs typeface="Andalus" pitchFamily="18" charset="-78"/>
              </a:rPr>
              <a:t>Contact </a:t>
            </a:r>
            <a:r>
              <a:rPr lang="en-ZA" sz="2000" b="1" dirty="0" smtClean="0">
                <a:latin typeface="+mj-lt"/>
                <a:cs typeface="Andalus" pitchFamily="18" charset="-78"/>
              </a:rPr>
              <a:t>Details</a:t>
            </a:r>
            <a:endParaRPr lang="en-ZA" sz="2000" b="1" dirty="0">
              <a:latin typeface="+mj-lt"/>
              <a:cs typeface="Andalus" pitchFamily="18" charset="-78"/>
            </a:endParaRPr>
          </a:p>
          <a:p>
            <a:pPr marL="0" indent="0" algn="ctr">
              <a:buFont typeface="Arial" pitchFamily="34" charset="0"/>
              <a:buNone/>
            </a:pPr>
            <a:endParaRPr lang="en-ZA" sz="2400" b="1" dirty="0">
              <a:latin typeface="+mj-lt"/>
              <a:cs typeface="Andalus" pitchFamily="18" charset="-78"/>
            </a:endParaRPr>
          </a:p>
          <a:p>
            <a:pPr marL="0" indent="0">
              <a:buNone/>
            </a:pPr>
            <a:r>
              <a:rPr lang="en-ZA" sz="1600" b="1" dirty="0" smtClean="0">
                <a:latin typeface="+mj-lt"/>
                <a:cs typeface="Andalus" pitchFamily="18" charset="-78"/>
              </a:rPr>
              <a:t>Office:</a:t>
            </a:r>
          </a:p>
          <a:p>
            <a:pPr marL="0" indent="0">
              <a:buNone/>
            </a:pPr>
            <a:r>
              <a:rPr lang="en-ZA" sz="1400" dirty="0" smtClean="0">
                <a:latin typeface="+mj-lt"/>
                <a:cs typeface="Andalus" pitchFamily="18" charset="-78"/>
              </a:rPr>
              <a:t>Tel:	(011) 868-4348</a:t>
            </a:r>
          </a:p>
          <a:p>
            <a:pPr marL="0" indent="0">
              <a:buNone/>
            </a:pPr>
            <a:r>
              <a:rPr lang="en-ZA" sz="1400" dirty="0" smtClean="0">
                <a:latin typeface="+mj-lt"/>
                <a:cs typeface="Andalus" pitchFamily="18" charset="-78"/>
              </a:rPr>
              <a:t>Fax:	086 654-9069</a:t>
            </a:r>
          </a:p>
          <a:p>
            <a:pPr marL="0" indent="0">
              <a:buNone/>
            </a:pPr>
            <a:endParaRPr lang="en-ZA" sz="1400" dirty="0">
              <a:latin typeface="+mj-lt"/>
              <a:cs typeface="Andalus" pitchFamily="18" charset="-78"/>
            </a:endParaRPr>
          </a:p>
          <a:p>
            <a:pPr marL="0" indent="0">
              <a:buNone/>
            </a:pPr>
            <a:endParaRPr lang="en-ZA" sz="1400" dirty="0" smtClean="0">
              <a:latin typeface="+mj-lt"/>
              <a:cs typeface="Andalus" pitchFamily="18" charset="-78"/>
            </a:endParaRPr>
          </a:p>
          <a:p>
            <a:pPr marL="0" indent="0">
              <a:buNone/>
            </a:pPr>
            <a:r>
              <a:rPr lang="en-ZA" sz="1600" b="1" dirty="0" smtClean="0">
                <a:latin typeface="+mj-lt"/>
                <a:cs typeface="Andalus" pitchFamily="18" charset="-78"/>
              </a:rPr>
              <a:t>Directors:</a:t>
            </a:r>
            <a:endParaRPr lang="en-ZA" sz="1600" b="1" dirty="0">
              <a:latin typeface="+mj-lt"/>
              <a:cs typeface="Andalus" pitchFamily="18" charset="-78"/>
            </a:endParaRPr>
          </a:p>
          <a:p>
            <a:pPr marL="0" indent="0">
              <a:buNone/>
            </a:pPr>
            <a:r>
              <a:rPr lang="en-ZA" sz="1400" dirty="0" smtClean="0">
                <a:latin typeface="+mj-lt"/>
                <a:cs typeface="Andalus" pitchFamily="18" charset="-78"/>
              </a:rPr>
              <a:t>Jan </a:t>
            </a:r>
            <a:r>
              <a:rPr lang="en-ZA" sz="1400" dirty="0" err="1" smtClean="0">
                <a:latin typeface="+mj-lt"/>
                <a:cs typeface="Andalus" pitchFamily="18" charset="-78"/>
              </a:rPr>
              <a:t>Cilliers</a:t>
            </a:r>
            <a:r>
              <a:rPr lang="en-ZA" sz="1400" dirty="0" smtClean="0">
                <a:latin typeface="+mj-lt"/>
                <a:cs typeface="Andalus" pitchFamily="18" charset="-78"/>
              </a:rPr>
              <a:t>		Cell:	083 602-3171  	</a:t>
            </a:r>
          </a:p>
          <a:p>
            <a:pPr marL="0" indent="0">
              <a:buNone/>
            </a:pPr>
            <a:r>
              <a:rPr lang="en-ZA" sz="1400" dirty="0" err="1" smtClean="0">
                <a:latin typeface="+mj-lt"/>
                <a:cs typeface="Andalus" pitchFamily="18" charset="-78"/>
              </a:rPr>
              <a:t>Dalene</a:t>
            </a:r>
            <a:r>
              <a:rPr lang="en-ZA" sz="1400" dirty="0" smtClean="0">
                <a:latin typeface="+mj-lt"/>
                <a:cs typeface="Andalus" pitchFamily="18" charset="-78"/>
              </a:rPr>
              <a:t> </a:t>
            </a:r>
            <a:r>
              <a:rPr lang="en-ZA" sz="1400" dirty="0" err="1" smtClean="0">
                <a:latin typeface="+mj-lt"/>
                <a:cs typeface="Andalus" pitchFamily="18" charset="-78"/>
              </a:rPr>
              <a:t>Cilliers</a:t>
            </a:r>
            <a:r>
              <a:rPr lang="en-ZA" sz="1400" dirty="0" smtClean="0">
                <a:latin typeface="+mj-lt"/>
                <a:cs typeface="Andalus" pitchFamily="18" charset="-78"/>
              </a:rPr>
              <a:t>	</a:t>
            </a:r>
          </a:p>
          <a:p>
            <a:pPr marL="0" indent="0">
              <a:buNone/>
            </a:pPr>
            <a:endParaRPr lang="en-ZA" sz="1400" dirty="0">
              <a:latin typeface="+mj-lt"/>
              <a:cs typeface="Andalus" pitchFamily="18" charset="-78"/>
            </a:endParaRPr>
          </a:p>
          <a:p>
            <a:pPr marL="0" indent="0">
              <a:buNone/>
            </a:pPr>
            <a:endParaRPr lang="en-ZA" sz="1400" dirty="0" smtClean="0">
              <a:latin typeface="+mj-lt"/>
              <a:cs typeface="Andalus" pitchFamily="18" charset="-78"/>
            </a:endParaRPr>
          </a:p>
          <a:p>
            <a:pPr marL="0" indent="0">
              <a:buNone/>
            </a:pPr>
            <a:endParaRPr lang="en-ZA" sz="1400" dirty="0" smtClean="0">
              <a:latin typeface="+mj-lt"/>
              <a:cs typeface="Andalus" pitchFamily="18" charset="-78"/>
            </a:endParaRPr>
          </a:p>
          <a:p>
            <a:pPr marL="0" indent="0">
              <a:buNone/>
            </a:pPr>
            <a:endParaRPr lang="en-ZA" sz="1400" dirty="0">
              <a:latin typeface="+mj-lt"/>
              <a:cs typeface="Andalus" pitchFamily="18" charset="-78"/>
            </a:endParaRPr>
          </a:p>
          <a:p>
            <a:pPr marL="0" indent="0">
              <a:buNone/>
            </a:pPr>
            <a:endParaRPr lang="en-ZA" sz="1400" dirty="0" smtClean="0">
              <a:latin typeface="+mj-lt"/>
              <a:cs typeface="Andalus" pitchFamily="18" charset="-78"/>
            </a:endParaRPr>
          </a:p>
          <a:p>
            <a:pPr marL="0" indent="0">
              <a:buNone/>
            </a:pPr>
            <a:endParaRPr lang="en-ZA" sz="1400" dirty="0" smtClean="0">
              <a:latin typeface="+mj-lt"/>
              <a:cs typeface="Andalus" pitchFamily="18" charset="-78"/>
            </a:endParaRPr>
          </a:p>
          <a:p>
            <a:pPr marL="0" indent="0" algn="ctr">
              <a:buFont typeface="Arial" pitchFamily="34" charset="0"/>
              <a:buNone/>
            </a:pPr>
            <a:endParaRPr lang="en-ZA" sz="1000" dirty="0" smtClean="0">
              <a:latin typeface="+mj-lt"/>
              <a:cs typeface="Andalus" pitchFamily="18" charset="-78"/>
            </a:endParaRPr>
          </a:p>
          <a:p>
            <a:pPr marL="0" indent="0" algn="ctr">
              <a:buFont typeface="Arial" pitchFamily="34" charset="0"/>
              <a:buNone/>
            </a:pPr>
            <a:endParaRPr lang="en-ZA" sz="1100" dirty="0" smtClean="0">
              <a:latin typeface="Andalus" pitchFamily="18" charset="-78"/>
              <a:cs typeface="Andalus" pitchFamily="18" charset="-78"/>
            </a:endParaRPr>
          </a:p>
          <a:p>
            <a:pPr marL="0" indent="0" algn="ctr">
              <a:buFont typeface="Arial" pitchFamily="34" charset="0"/>
              <a:buNone/>
            </a:pPr>
            <a:endParaRPr lang="en-Z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594" y="4922690"/>
            <a:ext cx="1584176" cy="177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26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60090" y="2016448"/>
            <a:ext cx="6480810" cy="1728192"/>
          </a:xfrm>
        </p:spPr>
        <p:txBody>
          <a:bodyPr>
            <a:normAutofit/>
          </a:bodyPr>
          <a:lstStyle/>
          <a:p>
            <a:r>
              <a:rPr lang="en-ZA" dirty="0">
                <a:solidFill>
                  <a:srgbClr val="002060"/>
                </a:solidFill>
                <a:latin typeface="Britannic Bold" pitchFamily="34" charset="0"/>
                <a:cs typeface="Arial" pitchFamily="34" charset="0"/>
              </a:rPr>
              <a:t>Company</a:t>
            </a:r>
            <a:br>
              <a:rPr lang="en-ZA" dirty="0">
                <a:solidFill>
                  <a:srgbClr val="002060"/>
                </a:solidFill>
                <a:latin typeface="Britannic Bold" pitchFamily="34" charset="0"/>
                <a:cs typeface="Arial" pitchFamily="34" charset="0"/>
              </a:rPr>
            </a:br>
            <a:r>
              <a:rPr lang="en-ZA" dirty="0">
                <a:solidFill>
                  <a:srgbClr val="002060"/>
                </a:solidFill>
                <a:latin typeface="Britannic Bold" pitchFamily="34" charset="0"/>
                <a:cs typeface="Arial" pitchFamily="34" charset="0"/>
              </a:rPr>
              <a:t>Documentation</a:t>
            </a:r>
          </a:p>
        </p:txBody>
      </p:sp>
    </p:spTree>
    <p:extLst>
      <p:ext uri="{BB962C8B-B14F-4D97-AF65-F5344CB8AC3E}">
        <p14:creationId xmlns:p14="http://schemas.microsoft.com/office/powerpoint/2010/main" val="204636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-4695" y="440420"/>
            <a:ext cx="1971034" cy="147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966339" y="707"/>
            <a:ext cx="5225036" cy="23717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en-ZA" sz="1400" b="1" i="0" u="none" strike="noStrike" baseline="0" dirty="0">
              <a:solidFill>
                <a:srgbClr val="FFFFFF"/>
              </a:solidFill>
              <a:latin typeface="Andalus" pitchFamily="18" charset="-78"/>
              <a:cs typeface="Andalus" pitchFamily="18" charset="-78"/>
            </a:endParaRPr>
          </a:p>
          <a:p>
            <a:pPr algn="ctr" rtl="0">
              <a:defRPr sz="1000"/>
            </a:pPr>
            <a:endParaRPr lang="en-ZA" sz="3200" b="1" i="0" u="none" strike="noStrike" baseline="0" dirty="0" smtClean="0">
              <a:solidFill>
                <a:srgbClr val="FFFFFF"/>
              </a:solidFill>
              <a:latin typeface="Andalus" pitchFamily="18" charset="-78"/>
              <a:cs typeface="Andalus" pitchFamily="18" charset="-78"/>
            </a:endParaRPr>
          </a:p>
          <a:p>
            <a:pPr algn="ctr" rtl="0">
              <a:defRPr sz="1000"/>
            </a:pPr>
            <a:r>
              <a:rPr lang="en-ZA" sz="3200" b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J D Electrical</a:t>
            </a:r>
            <a:endParaRPr lang="en-ZA" sz="2000" b="1" i="0" u="none" strike="noStrike" baseline="0" dirty="0">
              <a:solidFill>
                <a:srgbClr val="002060"/>
              </a:solidFill>
              <a:latin typeface="Andalus" pitchFamily="18" charset="-78"/>
              <a:cs typeface="Andalus" pitchFamily="18" charset="-78"/>
            </a:endParaRPr>
          </a:p>
          <a:p>
            <a:pPr algn="l" rtl="0">
              <a:defRPr sz="1000"/>
            </a:pPr>
            <a:r>
              <a:rPr lang="en-ZA" sz="1600" b="0" i="0" u="none" strike="noStrike" baseline="0" dirty="0" smtClean="0">
                <a:solidFill>
                  <a:srgbClr val="FFFFFF"/>
                </a:solidFill>
                <a:latin typeface="Forte"/>
              </a:rPr>
              <a:t>                                                                </a:t>
            </a:r>
            <a:endParaRPr lang="en-ZA" sz="1600" b="0" i="0" u="none" strike="noStrike" baseline="0" dirty="0">
              <a:solidFill>
                <a:srgbClr val="000000"/>
              </a:solidFill>
              <a:latin typeface="Forte"/>
            </a:endParaRPr>
          </a:p>
          <a:p>
            <a:pPr algn="l" rtl="0">
              <a:defRPr sz="1000"/>
            </a:pPr>
            <a:endParaRPr lang="en-ZA" sz="900" b="0" i="0" u="none" strike="noStrike" baseline="0" dirty="0">
              <a:solidFill>
                <a:srgbClr val="000000"/>
              </a:solidFill>
              <a:latin typeface="Forte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60090" y="2952552"/>
            <a:ext cx="6480810" cy="5904655"/>
          </a:xfrm>
          <a:prstGeom prst="rect">
            <a:avLst/>
          </a:prstGeom>
        </p:spPr>
        <p:txBody>
          <a:bodyPr vert="horz" lIns="94640" tIns="47320" rIns="94640" bIns="47320" rtlCol="0">
            <a:normAutofit/>
          </a:bodyPr>
          <a:lstStyle>
            <a:lvl1pPr marL="354902" indent="-354902" algn="l" defTabSz="9464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953" indent="-295751" algn="l" defTabSz="94640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3005" indent="-236601" algn="l" defTabSz="9464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6207" indent="-236601" algn="l" defTabSz="94640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29409" indent="-236601" algn="l" defTabSz="94640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2611" indent="-236601" algn="l" defTabSz="9464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75813" indent="-236601" algn="l" defTabSz="9464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49015" indent="-236601" algn="l" defTabSz="9464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22217" indent="-236601" algn="l" defTabSz="9464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ZA" sz="2000" b="1" dirty="0" smtClean="0">
                <a:latin typeface="+mj-lt"/>
                <a:cs typeface="Andalus" pitchFamily="18" charset="-78"/>
              </a:rPr>
              <a:t>Company Certificates &amp; Documentation</a:t>
            </a:r>
          </a:p>
          <a:p>
            <a:pPr marL="0" indent="0" algn="ctr">
              <a:buFont typeface="Arial" pitchFamily="34" charset="0"/>
              <a:buNone/>
            </a:pPr>
            <a:endParaRPr lang="en-ZA" sz="2400" b="1" dirty="0" smtClean="0">
              <a:latin typeface="+mj-lt"/>
              <a:cs typeface="Andalus" pitchFamily="18" charset="-78"/>
            </a:endParaRPr>
          </a:p>
          <a:p>
            <a:pPr marL="0" indent="0">
              <a:buNone/>
            </a:pPr>
            <a:endParaRPr lang="en-ZA" sz="1400" dirty="0" smtClean="0">
              <a:latin typeface="+mj-lt"/>
              <a:cs typeface="Andalus" pitchFamily="18" charset="-78"/>
            </a:endParaRPr>
          </a:p>
          <a:p>
            <a:pPr marL="447675" indent="-447675">
              <a:buFont typeface="Wingdings" pitchFamily="2" charset="2"/>
              <a:buChar char="v"/>
            </a:pPr>
            <a:endParaRPr lang="en-ZA" sz="1400" dirty="0">
              <a:latin typeface="+mj-lt"/>
              <a:cs typeface="Andalus" pitchFamily="18" charset="-78"/>
            </a:endParaRPr>
          </a:p>
          <a:p>
            <a:pPr marL="447675" indent="-447675">
              <a:buFont typeface="Wingdings" pitchFamily="2" charset="2"/>
              <a:buChar char="v"/>
            </a:pPr>
            <a:r>
              <a:rPr lang="en-ZA" sz="1400" dirty="0" smtClean="0">
                <a:latin typeface="+mj-lt"/>
                <a:cs typeface="Andalus" pitchFamily="18" charset="-78"/>
              </a:rPr>
              <a:t>BEE verification with (the </a:t>
            </a:r>
            <a:r>
              <a:rPr lang="en-ZA" sz="1400" dirty="0" err="1" smtClean="0">
                <a:latin typeface="+mj-lt"/>
                <a:cs typeface="Andalus" pitchFamily="18" charset="-78"/>
              </a:rPr>
              <a:t>dti</a:t>
            </a:r>
            <a:r>
              <a:rPr lang="en-ZA" sz="1400" dirty="0" smtClean="0">
                <a:latin typeface="+mj-lt"/>
                <a:cs typeface="Andalus" pitchFamily="18" charset="-78"/>
              </a:rPr>
              <a:t>) as a Level 4 contributor with a procurement Level: 100%</a:t>
            </a:r>
          </a:p>
          <a:p>
            <a:pPr marL="447675" indent="-447675">
              <a:buFont typeface="Wingdings" pitchFamily="2" charset="2"/>
              <a:buChar char="v"/>
            </a:pPr>
            <a:endParaRPr lang="en-ZA" sz="1400" dirty="0">
              <a:latin typeface="+mj-lt"/>
              <a:cs typeface="Andalus" pitchFamily="18" charset="-78"/>
            </a:endParaRPr>
          </a:p>
          <a:p>
            <a:pPr marL="447675" indent="-447675" defTabSz="2174875">
              <a:buFont typeface="Wingdings" pitchFamily="2" charset="2"/>
              <a:buChar char="v"/>
              <a:tabLst>
                <a:tab pos="3857625" algn="l"/>
              </a:tabLst>
            </a:pPr>
            <a:r>
              <a:rPr lang="en-ZA" sz="1400" dirty="0" smtClean="0">
                <a:latin typeface="+mj-lt"/>
                <a:cs typeface="Andalus" pitchFamily="18" charset="-78"/>
              </a:rPr>
              <a:t>Vat Registration Number:	4110244623</a:t>
            </a:r>
          </a:p>
          <a:p>
            <a:pPr marL="447675" indent="-447675" defTabSz="2174875">
              <a:buFont typeface="Wingdings" pitchFamily="2" charset="2"/>
              <a:buChar char="v"/>
              <a:tabLst>
                <a:tab pos="3857625" algn="l"/>
              </a:tabLst>
            </a:pPr>
            <a:endParaRPr lang="en-ZA" sz="1400" dirty="0">
              <a:latin typeface="+mj-lt"/>
              <a:cs typeface="Andalus" pitchFamily="18" charset="-78"/>
            </a:endParaRPr>
          </a:p>
          <a:p>
            <a:pPr marL="447675" indent="-447675" defTabSz="2174875">
              <a:buFont typeface="Wingdings" pitchFamily="2" charset="2"/>
              <a:buChar char="v"/>
              <a:tabLst>
                <a:tab pos="3857625" algn="l"/>
              </a:tabLst>
            </a:pPr>
            <a:r>
              <a:rPr lang="en-ZA" sz="1400" smtClean="0">
                <a:latin typeface="+mj-lt"/>
                <a:cs typeface="Andalus" pitchFamily="18" charset="-78"/>
              </a:rPr>
              <a:t>Company </a:t>
            </a:r>
            <a:r>
              <a:rPr lang="en-ZA" sz="1400" dirty="0" smtClean="0">
                <a:latin typeface="+mj-lt"/>
                <a:cs typeface="Andalus" pitchFamily="18" charset="-78"/>
              </a:rPr>
              <a:t>Registration Number:	IT9819/07</a:t>
            </a:r>
          </a:p>
          <a:p>
            <a:pPr marL="447675" indent="-447675" defTabSz="2174875">
              <a:buFont typeface="Wingdings" pitchFamily="2" charset="2"/>
              <a:buChar char="v"/>
              <a:tabLst>
                <a:tab pos="3857625" algn="l"/>
              </a:tabLst>
            </a:pPr>
            <a:endParaRPr lang="en-ZA" sz="1400" dirty="0">
              <a:latin typeface="+mj-lt"/>
              <a:cs typeface="Andalus" pitchFamily="18" charset="-78"/>
            </a:endParaRPr>
          </a:p>
          <a:p>
            <a:pPr marL="447675" indent="-447675" defTabSz="2174875">
              <a:buFont typeface="Wingdings" pitchFamily="2" charset="2"/>
              <a:buChar char="v"/>
              <a:tabLst>
                <a:tab pos="3857625" algn="l"/>
              </a:tabLst>
            </a:pPr>
            <a:r>
              <a:rPr lang="en-ZA" sz="1400" dirty="0" smtClean="0">
                <a:latin typeface="+mj-lt"/>
                <a:cs typeface="Andalus" pitchFamily="18" charset="-78"/>
              </a:rPr>
              <a:t>Compensation Fund Registration Number:	990000399543</a:t>
            </a:r>
          </a:p>
          <a:p>
            <a:pPr marL="447675" indent="-447675" defTabSz="2174875">
              <a:buFont typeface="Wingdings" pitchFamily="2" charset="2"/>
              <a:buChar char="v"/>
              <a:tabLst>
                <a:tab pos="3857625" algn="l"/>
              </a:tabLst>
            </a:pPr>
            <a:endParaRPr lang="en-ZA" sz="1400" dirty="0">
              <a:latin typeface="+mj-lt"/>
              <a:cs typeface="Andalus" pitchFamily="18" charset="-78"/>
            </a:endParaRPr>
          </a:p>
          <a:p>
            <a:pPr marL="447675" indent="-447675" defTabSz="2174875">
              <a:buFont typeface="Wingdings" pitchFamily="2" charset="2"/>
              <a:buChar char="v"/>
              <a:tabLst>
                <a:tab pos="3857625" algn="l"/>
              </a:tabLst>
            </a:pPr>
            <a:r>
              <a:rPr lang="en-ZA" sz="1400" dirty="0" smtClean="0">
                <a:latin typeface="+mj-lt"/>
                <a:cs typeface="Andalus" pitchFamily="18" charset="-78"/>
              </a:rPr>
              <a:t>Department of Labour Registration number:    </a:t>
            </a:r>
            <a:r>
              <a:rPr lang="en-ZA" sz="1400" dirty="0">
                <a:latin typeface="+mj-lt"/>
                <a:cs typeface="Andalus" pitchFamily="18" charset="-78"/>
              </a:rPr>
              <a:t> </a:t>
            </a:r>
            <a:r>
              <a:rPr lang="en-ZA" sz="1400" dirty="0" smtClean="0">
                <a:latin typeface="+mj-lt"/>
                <a:cs typeface="Andalus" pitchFamily="18" charset="-78"/>
              </a:rPr>
              <a:t>GS01479</a:t>
            </a:r>
          </a:p>
          <a:p>
            <a:pPr marL="447675" indent="-447675" defTabSz="2174875">
              <a:buFont typeface="Wingdings" pitchFamily="2" charset="2"/>
              <a:buChar char="v"/>
              <a:tabLst>
                <a:tab pos="3857625" algn="l"/>
              </a:tabLst>
            </a:pPr>
            <a:endParaRPr lang="en-ZA" sz="1400" dirty="0">
              <a:latin typeface="+mj-lt"/>
              <a:cs typeface="Andalus" pitchFamily="18" charset="-78"/>
            </a:endParaRPr>
          </a:p>
          <a:p>
            <a:pPr marL="447675" indent="-447675" defTabSz="2174875">
              <a:buFont typeface="Wingdings" pitchFamily="2" charset="2"/>
              <a:buChar char="v"/>
              <a:tabLst>
                <a:tab pos="3857625" algn="l"/>
              </a:tabLst>
            </a:pPr>
            <a:r>
              <a:rPr lang="en-ZA" sz="1400" dirty="0" smtClean="0">
                <a:latin typeface="+mj-lt"/>
                <a:cs typeface="Andalus" pitchFamily="18" charset="-78"/>
              </a:rPr>
              <a:t>Liability Policy ( Momentum ):	MT561823</a:t>
            </a:r>
          </a:p>
        </p:txBody>
      </p:sp>
    </p:spTree>
    <p:extLst>
      <p:ext uri="{BB962C8B-B14F-4D97-AF65-F5344CB8AC3E}">
        <p14:creationId xmlns:p14="http://schemas.microsoft.com/office/powerpoint/2010/main" val="54742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1831</TotalTime>
  <Words>212</Words>
  <Application>Microsoft Office PowerPoint</Application>
  <PresentationFormat>Custom</PresentationFormat>
  <Paragraphs>124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JD Electrical </vt:lpstr>
      <vt:lpstr>Company Portfolio</vt:lpstr>
      <vt:lpstr>PowerPoint Presentation</vt:lpstr>
      <vt:lpstr>PowerPoint Presentation</vt:lpstr>
      <vt:lpstr>PowerPoint Presentation</vt:lpstr>
      <vt:lpstr>PowerPoint Presentation</vt:lpstr>
      <vt:lpstr>Company Documentation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]</dc:creator>
  <cp:lastModifiedBy>Jan</cp:lastModifiedBy>
  <cp:revision>107</cp:revision>
  <cp:lastPrinted>2016-01-27T05:31:19Z</cp:lastPrinted>
  <dcterms:created xsi:type="dcterms:W3CDTF">2012-10-02T10:15:23Z</dcterms:created>
  <dcterms:modified xsi:type="dcterms:W3CDTF">2016-01-27T05:32:28Z</dcterms:modified>
</cp:coreProperties>
</file>